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6" r:id="rId6"/>
    <p:sldId id="257" r:id="rId7"/>
    <p:sldId id="258" r:id="rId8"/>
    <p:sldId id="259" r:id="rId9"/>
    <p:sldId id="260" r:id="rId10"/>
    <p:sldId id="262" r:id="rId11"/>
    <p:sldId id="261" r:id="rId12"/>
    <p:sldId id="263" r:id="rId13"/>
    <p:sldId id="270" r:id="rId14"/>
    <p:sldId id="264" r:id="rId15"/>
    <p:sldId id="265" r:id="rId16"/>
    <p:sldId id="266" r:id="rId17"/>
    <p:sldId id="267" r:id="rId18"/>
    <p:sldId id="268" r:id="rId19"/>
    <p:sldId id="275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95C2-DC86-44B7-8E7A-352EE3AE26D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6751-7B63-4414-8E90-6732B877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95C2-DC86-44B7-8E7A-352EE3AE26D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6751-7B63-4414-8E90-6732B877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0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95C2-DC86-44B7-8E7A-352EE3AE26D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6751-7B63-4414-8E90-6732B877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6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95C2-DC86-44B7-8E7A-352EE3AE26D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6751-7B63-4414-8E90-6732B877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9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95C2-DC86-44B7-8E7A-352EE3AE26D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6751-7B63-4414-8E90-6732B877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1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95C2-DC86-44B7-8E7A-352EE3AE26D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6751-7B63-4414-8E90-6732B877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7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95C2-DC86-44B7-8E7A-352EE3AE26D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6751-7B63-4414-8E90-6732B877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3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95C2-DC86-44B7-8E7A-352EE3AE26D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6751-7B63-4414-8E90-6732B877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95C2-DC86-44B7-8E7A-352EE3AE26D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6751-7B63-4414-8E90-6732B877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3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95C2-DC86-44B7-8E7A-352EE3AE26D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6751-7B63-4414-8E90-6732B877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95C2-DC86-44B7-8E7A-352EE3AE26D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6751-7B63-4414-8E90-6732B877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95C2-DC86-44B7-8E7A-352EE3AE26D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6751-7B63-4414-8E90-6732B877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LucieLove1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tp://ftp.camug.com/" TargetMode="External"/><Relationship Id="rId2" Type="http://schemas.openxmlformats.org/officeDocument/2006/relationships/hyperlink" Target="http://www.camug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camuq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Email_spam#cite_note-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Spam, Phishing, </a:t>
            </a:r>
            <a:br>
              <a:rPr lang="en-US" dirty="0"/>
            </a:br>
            <a:r>
              <a:rPr lang="en-US" dirty="0"/>
              <a:t>and Social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CAMUG</a:t>
            </a:r>
          </a:p>
          <a:p>
            <a:r>
              <a:rPr lang="en-US" dirty="0"/>
              <a:t>Presented by Jan </a:t>
            </a:r>
            <a:r>
              <a:rPr lang="en-US" dirty="0" err="1"/>
              <a:t>Bredon</a:t>
            </a:r>
            <a:endParaRPr lang="en-US" dirty="0"/>
          </a:p>
          <a:p>
            <a:r>
              <a:rPr lang="en-US" dirty="0"/>
              <a:t>May 17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49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Phishing</a:t>
            </a:r>
            <a:br>
              <a:rPr lang="en-US" dirty="0"/>
            </a:br>
            <a:r>
              <a:rPr lang="en-US" dirty="0"/>
              <a:t>SPAM with ATTITUDE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Much more sophisticated type of SPAM</a:t>
            </a:r>
          </a:p>
          <a:p>
            <a:r>
              <a:rPr lang="en-US" dirty="0"/>
              <a:t>Wants to get a quick reaction from You</a:t>
            </a:r>
          </a:p>
          <a:p>
            <a:r>
              <a:rPr lang="en-US" dirty="0"/>
              <a:t>Offers personal Reward</a:t>
            </a:r>
          </a:p>
          <a:p>
            <a:pPr lvl="1"/>
            <a:r>
              <a:rPr lang="en-US" dirty="0"/>
              <a:t>You are due an IRS refund.</a:t>
            </a:r>
          </a:p>
          <a:p>
            <a:r>
              <a:rPr lang="en-US" dirty="0"/>
              <a:t>Threatens service discontinuation</a:t>
            </a:r>
          </a:p>
          <a:p>
            <a:pPr lvl="1"/>
            <a:r>
              <a:rPr lang="en-US" dirty="0"/>
              <a:t>Your Netflix account is being suspended</a:t>
            </a:r>
          </a:p>
          <a:p>
            <a:r>
              <a:rPr lang="en-US" dirty="0"/>
              <a:t>Your Grandchild has been arrested (picture)</a:t>
            </a:r>
          </a:p>
          <a:p>
            <a:r>
              <a:rPr lang="en-US" dirty="0"/>
              <a:t>Account Past Due (Electric, Gas, etc.)</a:t>
            </a:r>
          </a:p>
          <a:p>
            <a:r>
              <a:rPr lang="en-US" dirty="0"/>
              <a:t>Unclaimed Funds soon to be forfeited. 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1"/>
            <a:ext cx="1981200" cy="131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37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Phishing</a:t>
            </a:r>
            <a:br>
              <a:rPr lang="en-US" dirty="0"/>
            </a:br>
            <a:r>
              <a:rPr lang="en-US" dirty="0"/>
              <a:t>STOP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 - Suspicious?</a:t>
            </a:r>
          </a:p>
          <a:p>
            <a:r>
              <a:rPr lang="en-US" dirty="0"/>
              <a:t>T - Telling me to click a link?</a:t>
            </a:r>
          </a:p>
          <a:p>
            <a:r>
              <a:rPr lang="en-US" dirty="0"/>
              <a:t>O - Offering something amazing?</a:t>
            </a:r>
          </a:p>
          <a:p>
            <a:r>
              <a:rPr lang="en-US" dirty="0"/>
              <a:t>P - Pushing me to act fast?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NEVER</a:t>
            </a:r>
            <a:r>
              <a:rPr lang="en-US" b="1" dirty="0">
                <a:solidFill>
                  <a:srgbClr val="FF0000"/>
                </a:solidFill>
              </a:rPr>
              <a:t> CLICK ON A LINK IN AN </a:t>
            </a:r>
            <a:r>
              <a:rPr lang="en-US" b="1" dirty="0">
                <a:solidFill>
                  <a:srgbClr val="0070C0"/>
                </a:solidFill>
              </a:rPr>
              <a:t>EMAIL</a:t>
            </a:r>
            <a:r>
              <a:rPr lang="en-US" b="1" dirty="0">
                <a:solidFill>
                  <a:srgbClr val="FF0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OR IN A </a:t>
            </a:r>
            <a:r>
              <a:rPr lang="en-US" b="1" dirty="0">
                <a:solidFill>
                  <a:srgbClr val="00B050"/>
                </a:solidFill>
              </a:rPr>
              <a:t>TEXT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b="1" dirty="0"/>
              <a:t>IF YOU JUST HAVE TO DO IT! </a:t>
            </a:r>
          </a:p>
          <a:p>
            <a:pPr marL="0" indent="0" algn="ctr">
              <a:buNone/>
            </a:pPr>
            <a:r>
              <a:rPr lang="en-US" b="1" dirty="0"/>
              <a:t>Check the LINK and DOMAIN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04800"/>
            <a:ext cx="2374323" cy="237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87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Phishing</a:t>
            </a:r>
            <a:br>
              <a:rPr lang="en-US" dirty="0"/>
            </a:br>
            <a:r>
              <a:rPr lang="en-US" dirty="0"/>
              <a:t>Hyperlinks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Hyperlink has two pieces to it …</a:t>
            </a:r>
          </a:p>
          <a:p>
            <a:pPr lvl="1"/>
            <a:r>
              <a:rPr lang="en-US" dirty="0"/>
              <a:t>The display text that you see</a:t>
            </a:r>
          </a:p>
          <a:p>
            <a:pPr lvl="2"/>
            <a:r>
              <a:rPr lang="en-US" dirty="0"/>
              <a:t>Click on me to go to your Bank Account.</a:t>
            </a:r>
          </a:p>
          <a:p>
            <a:pPr lvl="1"/>
            <a:r>
              <a:rPr lang="en-US" dirty="0"/>
              <a:t>The Link portion that sends you somewhere.</a:t>
            </a:r>
          </a:p>
          <a:p>
            <a:pPr lvl="2"/>
            <a:r>
              <a:rPr lang="en-US" dirty="0"/>
              <a:t>Looks like my Bank’s Sign In Page</a:t>
            </a:r>
          </a:p>
          <a:p>
            <a:pPr lvl="3"/>
            <a:r>
              <a:rPr lang="en-US" dirty="0"/>
              <a:t>Username</a:t>
            </a:r>
          </a:p>
          <a:p>
            <a:pPr lvl="3"/>
            <a:r>
              <a:rPr lang="en-US" dirty="0"/>
              <a:t>Password</a:t>
            </a:r>
          </a:p>
          <a:p>
            <a:pPr lvl="1"/>
            <a:r>
              <a:rPr lang="en-US" dirty="0"/>
              <a:t>Just the fact that you clicked on the link tells someone that they got the Bank name right.</a:t>
            </a:r>
          </a:p>
          <a:p>
            <a:pPr lvl="1"/>
            <a:r>
              <a:rPr lang="en-US" dirty="0"/>
              <a:t>Hyperlinks are convenient, but can be deadly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98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Phishing</a:t>
            </a:r>
            <a:br>
              <a:rPr lang="en-US" dirty="0"/>
            </a:br>
            <a:r>
              <a:rPr lang="en-US" dirty="0"/>
              <a:t>Hackers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Putting this presentation together</a:t>
            </a:r>
          </a:p>
          <a:p>
            <a:pPr lvl="1"/>
            <a:r>
              <a:rPr lang="en-US" dirty="0"/>
              <a:t>Saw a Hacker Self Service Site</a:t>
            </a:r>
          </a:p>
          <a:p>
            <a:pPr lvl="2"/>
            <a:r>
              <a:rPr lang="en-US" dirty="0"/>
              <a:t>Menu .. Choose Your Target Business</a:t>
            </a:r>
          </a:p>
          <a:p>
            <a:pPr lvl="2"/>
            <a:r>
              <a:rPr lang="en-US" dirty="0"/>
              <a:t>Provide the Hacker Email address to receive the data</a:t>
            </a:r>
          </a:p>
          <a:p>
            <a:pPr lvl="2"/>
            <a:r>
              <a:rPr lang="en-US" dirty="0"/>
              <a:t>Select the size of your target group (How much $)</a:t>
            </a:r>
          </a:p>
          <a:p>
            <a:pPr lvl="2"/>
            <a:r>
              <a:rPr lang="en-US" dirty="0"/>
              <a:t>Checkout and Pay and Download the Generator.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 algn="just">
              <a:buNone/>
            </a:pPr>
            <a:r>
              <a:rPr lang="en-US" dirty="0">
                <a:solidFill>
                  <a:srgbClr val="00B050"/>
                </a:solidFill>
              </a:rPr>
              <a:t>You receive a look-a-like urgent email from the Target Business.</a:t>
            </a:r>
          </a:p>
          <a:p>
            <a:pPr marL="914400" lvl="2" indent="0" algn="just">
              <a:buNone/>
            </a:pPr>
            <a:r>
              <a:rPr lang="en-US" dirty="0">
                <a:solidFill>
                  <a:srgbClr val="00B050"/>
                </a:solidFill>
              </a:rPr>
              <a:t>You click the link, They politely send you to the look-a-like website, collect your username and password, then forward and log you in to the real website. You are not aware. </a:t>
            </a:r>
          </a:p>
          <a:p>
            <a:pPr marL="914400" lvl="2" indent="0" algn="just">
              <a:buNone/>
            </a:pPr>
            <a:r>
              <a:rPr lang="en-US" dirty="0">
                <a:solidFill>
                  <a:srgbClr val="00B050"/>
                </a:solidFill>
              </a:rPr>
              <a:t>Your Hacker gets an email with Business name and your credentials.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3" y="4800600"/>
            <a:ext cx="1371599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28601"/>
            <a:ext cx="228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1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Social Engineering</a:t>
            </a:r>
            <a:br>
              <a:rPr lang="en-US" dirty="0"/>
            </a:br>
            <a:r>
              <a:rPr lang="en-US" dirty="0"/>
              <a:t>Passwords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of the Computer Security in the World is no good if You just give them the information they need to Hack Your Account</a:t>
            </a:r>
          </a:p>
          <a:p>
            <a:r>
              <a:rPr lang="en-US" dirty="0"/>
              <a:t>Password</a:t>
            </a:r>
          </a:p>
          <a:p>
            <a:pPr lvl="1"/>
            <a:r>
              <a:rPr lang="en-US" dirty="0"/>
              <a:t>Personal – (child or pet or curse word )</a:t>
            </a:r>
          </a:p>
          <a:p>
            <a:pPr lvl="1"/>
            <a:r>
              <a:rPr lang="en-US" dirty="0"/>
              <a:t>Must have a Capital Letter (Child, Pet, Curse)</a:t>
            </a:r>
          </a:p>
          <a:p>
            <a:pPr lvl="1"/>
            <a:r>
              <a:rPr lang="en-US" dirty="0"/>
              <a:t>Must have a number (Child1, Pet1, Curse1)</a:t>
            </a:r>
          </a:p>
          <a:p>
            <a:pPr lvl="1"/>
            <a:r>
              <a:rPr lang="en-US" dirty="0"/>
              <a:t>Must have a Special Character (We all added !)</a:t>
            </a:r>
          </a:p>
          <a:p>
            <a:r>
              <a:rPr lang="en-US" dirty="0" err="1"/>
              <a:t>Passwordssssssssssssssss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8235"/>
            <a:ext cx="2290762" cy="139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389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Social Engineering</a:t>
            </a:r>
            <a:br>
              <a:rPr lang="en-US" dirty="0"/>
            </a:br>
            <a:r>
              <a:rPr lang="en-US" dirty="0"/>
              <a:t>Personal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are these?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Mothers Maiden Name</a:t>
            </a:r>
          </a:p>
          <a:p>
            <a:pPr marL="0" indent="0">
              <a:buNone/>
            </a:pPr>
            <a:r>
              <a:rPr lang="en-US" dirty="0"/>
              <a:t>	Birthdate</a:t>
            </a:r>
          </a:p>
          <a:p>
            <a:pPr marL="0" indent="0">
              <a:buNone/>
            </a:pPr>
            <a:r>
              <a:rPr lang="en-US" dirty="0"/>
              <a:t>	First Pet’s Name</a:t>
            </a:r>
          </a:p>
          <a:p>
            <a:pPr marL="0" indent="0">
              <a:buNone/>
            </a:pPr>
            <a:r>
              <a:rPr lang="en-US" dirty="0"/>
              <a:t>	Grade School</a:t>
            </a:r>
          </a:p>
          <a:p>
            <a:pPr marL="0" indent="0">
              <a:buNone/>
            </a:pPr>
            <a:r>
              <a:rPr lang="en-US" dirty="0"/>
              <a:t>	First Car</a:t>
            </a:r>
          </a:p>
          <a:p>
            <a:pPr marL="0" indent="0">
              <a:buNone/>
            </a:pPr>
            <a:r>
              <a:rPr lang="en-US" dirty="0"/>
              <a:t>	Street You Grew Up 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958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Social Engineering</a:t>
            </a:r>
            <a:br>
              <a:rPr lang="en-US" dirty="0"/>
            </a:br>
            <a:r>
              <a:rPr lang="en-US" dirty="0"/>
              <a:t>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Facebook</a:t>
            </a:r>
          </a:p>
          <a:p>
            <a:pPr lvl="1"/>
            <a:r>
              <a:rPr lang="en-US" dirty="0"/>
              <a:t>Birthdate so everyone can say Happy Birthday</a:t>
            </a:r>
          </a:p>
          <a:p>
            <a:pPr lvl="1"/>
            <a:r>
              <a:rPr lang="en-US" dirty="0"/>
              <a:t>Anyone else from Greentown Grade School?</a:t>
            </a:r>
          </a:p>
          <a:p>
            <a:pPr lvl="1"/>
            <a:r>
              <a:rPr lang="en-US" dirty="0"/>
              <a:t>Who likes Camaro’s?</a:t>
            </a:r>
          </a:p>
          <a:p>
            <a:pPr lvl="2"/>
            <a:r>
              <a:rPr lang="en-US" dirty="0"/>
              <a:t>You comment “My first car was a Blue 68 Camaro”</a:t>
            </a:r>
          </a:p>
          <a:p>
            <a:pPr lvl="1"/>
            <a:r>
              <a:rPr lang="en-US" dirty="0"/>
              <a:t>What was your first Dog?</a:t>
            </a:r>
          </a:p>
          <a:p>
            <a:pPr lvl="2"/>
            <a:r>
              <a:rPr lang="en-US" dirty="0"/>
              <a:t>You Comment “I had a Black Lab named Shadow.”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Innocent comments that are collected and mined.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199"/>
            <a:ext cx="2438400" cy="13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78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Social Engineering</a:t>
            </a:r>
            <a:br>
              <a:rPr lang="en-US" dirty="0"/>
            </a:br>
            <a:r>
              <a:rPr lang="en-US" dirty="0"/>
              <a:t>Phone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Unknown Caller - </a:t>
            </a:r>
            <a:r>
              <a:rPr lang="en-US" sz="2800" dirty="0"/>
              <a:t>Do not answer, let leave a </a:t>
            </a:r>
            <a:r>
              <a:rPr lang="en-US" sz="2800" dirty="0" err="1"/>
              <a:t>msg</a:t>
            </a:r>
            <a:endParaRPr lang="en-US" sz="2800" dirty="0"/>
          </a:p>
          <a:p>
            <a:pPr lvl="1"/>
            <a:r>
              <a:rPr lang="en-US" dirty="0"/>
              <a:t>Remember they have your number, you NOT theirs</a:t>
            </a:r>
          </a:p>
          <a:p>
            <a:r>
              <a:rPr lang="en-US" dirty="0"/>
              <a:t>Microsoft Support – No!</a:t>
            </a:r>
          </a:p>
          <a:p>
            <a:r>
              <a:rPr lang="en-US" dirty="0"/>
              <a:t>IRS – No!</a:t>
            </a:r>
          </a:p>
          <a:p>
            <a:r>
              <a:rPr lang="en-US" dirty="0"/>
              <a:t>Your Bank – No!</a:t>
            </a:r>
          </a:p>
          <a:p>
            <a:r>
              <a:rPr lang="en-US" dirty="0"/>
              <a:t>Clerk of Courts – No!</a:t>
            </a:r>
          </a:p>
          <a:p>
            <a:pPr marL="0" indent="0" algn="ctr">
              <a:buNone/>
            </a:pPr>
            <a:r>
              <a:rPr lang="en-US" dirty="0"/>
              <a:t>“</a:t>
            </a:r>
            <a:r>
              <a:rPr lang="en-US" b="1" dirty="0"/>
              <a:t>Shut Up and Hang Up</a:t>
            </a:r>
            <a:r>
              <a:rPr lang="en-US" dirty="0"/>
              <a:t>”</a:t>
            </a:r>
          </a:p>
          <a:p>
            <a:pPr marL="0" indent="0" algn="ctr">
              <a:buNone/>
            </a:pPr>
            <a:r>
              <a:rPr lang="en-US" dirty="0"/>
              <a:t>(or simply don’t answer)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43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837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Social Engineering</a:t>
            </a:r>
            <a:br>
              <a:rPr lang="en-US" dirty="0"/>
            </a:br>
            <a:r>
              <a:rPr lang="en-US" dirty="0"/>
              <a:t>Your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Educate everyone in your family</a:t>
            </a:r>
          </a:p>
          <a:p>
            <a:pPr lvl="1"/>
            <a:r>
              <a:rPr lang="en-US" dirty="0"/>
              <a:t>They all have Social Media Accounts</a:t>
            </a:r>
          </a:p>
          <a:p>
            <a:pPr lvl="1"/>
            <a:r>
              <a:rPr lang="en-US" dirty="0"/>
              <a:t>They all try to be friendly and helpful</a:t>
            </a:r>
          </a:p>
          <a:p>
            <a:pPr lvl="1"/>
            <a:r>
              <a:rPr lang="en-US" dirty="0"/>
              <a:t>They give away their information freely</a:t>
            </a:r>
          </a:p>
          <a:p>
            <a:pPr lvl="2"/>
            <a:r>
              <a:rPr lang="en-US" dirty="0"/>
              <a:t>Location info on photo </a:t>
            </a:r>
          </a:p>
          <a:p>
            <a:pPr lvl="2"/>
            <a:r>
              <a:rPr lang="en-US" dirty="0"/>
              <a:t>Photo descriptions</a:t>
            </a:r>
          </a:p>
          <a:p>
            <a:pPr lvl="2"/>
            <a:r>
              <a:rPr lang="en-US" dirty="0"/>
              <a:t>They don’t know what they don’t know.</a:t>
            </a:r>
          </a:p>
          <a:p>
            <a:pPr lvl="2"/>
            <a:r>
              <a:rPr lang="en-US" dirty="0"/>
              <a:t>Easy targets.</a:t>
            </a:r>
          </a:p>
          <a:p>
            <a:pPr lvl="2"/>
            <a:r>
              <a:rPr lang="en-US" dirty="0"/>
              <a:t>Click Happy!!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2285999" cy="152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791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Social Engineering</a:t>
            </a:r>
            <a:br>
              <a:rPr lang="en-US" dirty="0"/>
            </a:br>
            <a:r>
              <a:rPr lang="en-US" dirty="0"/>
              <a:t>What can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 Alert</a:t>
            </a:r>
          </a:p>
          <a:p>
            <a:r>
              <a:rPr lang="en-US" dirty="0"/>
              <a:t>STOP Method</a:t>
            </a:r>
          </a:p>
          <a:p>
            <a:pPr marL="457200" lvl="1" indent="0">
              <a:buNone/>
            </a:pPr>
            <a:r>
              <a:rPr lang="en-US" sz="1800" dirty="0"/>
              <a:t>S - Suspicious?</a:t>
            </a:r>
          </a:p>
          <a:p>
            <a:pPr marL="457200" lvl="1" indent="0">
              <a:buNone/>
            </a:pPr>
            <a:r>
              <a:rPr lang="en-US" sz="1800" dirty="0"/>
              <a:t>T - Telling me to click a link?</a:t>
            </a:r>
          </a:p>
          <a:p>
            <a:pPr marL="457200" lvl="1" indent="0">
              <a:buNone/>
            </a:pPr>
            <a:r>
              <a:rPr lang="en-US" sz="1800" dirty="0"/>
              <a:t>O - Offering something amazing?</a:t>
            </a:r>
          </a:p>
          <a:p>
            <a:pPr marL="457200" lvl="1" indent="0">
              <a:buNone/>
            </a:pPr>
            <a:r>
              <a:rPr lang="en-US" sz="1800" dirty="0"/>
              <a:t>P - Pushing me to act fast?</a:t>
            </a:r>
          </a:p>
          <a:p>
            <a:r>
              <a:rPr lang="en-US" dirty="0"/>
              <a:t>Don’t click links in Emails or Texts</a:t>
            </a:r>
          </a:p>
          <a:p>
            <a:r>
              <a:rPr lang="en-US" dirty="0"/>
              <a:t>Don’t call phone numbers in Emails or Texts</a:t>
            </a:r>
          </a:p>
          <a:p>
            <a:r>
              <a:rPr lang="en-US" dirty="0"/>
              <a:t>Type in the website name, Dial the Phone#</a:t>
            </a:r>
          </a:p>
          <a:p>
            <a:r>
              <a:rPr lang="en-US" dirty="0"/>
              <a:t>Two Part authentication is wonderful!</a:t>
            </a:r>
          </a:p>
          <a:p>
            <a:r>
              <a:rPr lang="en-US" dirty="0"/>
              <a:t>Do not use Admin Account for everyday.</a:t>
            </a:r>
          </a:p>
          <a:p>
            <a:r>
              <a:rPr lang="en-US" dirty="0"/>
              <a:t>Keep Current Backups (Offline)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600200"/>
            <a:ext cx="2619375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66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Is </a:t>
            </a:r>
            <a:r>
              <a:rPr lang="en-US" sz="4000" b="1" dirty="0" err="1"/>
              <a:t>buttcheeks</a:t>
            </a:r>
            <a:r>
              <a:rPr lang="en-US" sz="4000" dirty="0"/>
              <a:t> one word?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Or should they be pulled apart?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06" y="3886200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107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Social Engineering</a:t>
            </a:r>
            <a:br>
              <a:rPr lang="en-US" dirty="0"/>
            </a:br>
            <a:r>
              <a:rPr lang="en-US" dirty="0"/>
              <a:t>Giveaway Drawing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*** WIN A BRAND NEW IPAD ***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To Enter, Send me an email and list the following…    </a:t>
            </a:r>
            <a:r>
              <a:rPr lang="en-US" sz="2000" dirty="0">
                <a:solidFill>
                  <a:srgbClr val="FF0000"/>
                </a:solidFill>
              </a:rPr>
              <a:t>(You have 5 minutes to enter)</a:t>
            </a:r>
          </a:p>
          <a:p>
            <a:pPr lvl="1"/>
            <a:r>
              <a:rPr lang="en-US" dirty="0"/>
              <a:t>Full Name </a:t>
            </a:r>
          </a:p>
          <a:p>
            <a:pPr lvl="1"/>
            <a:r>
              <a:rPr lang="en-US" dirty="0"/>
              <a:t>Birthdate</a:t>
            </a:r>
          </a:p>
          <a:p>
            <a:pPr lvl="1"/>
            <a:r>
              <a:rPr lang="en-US" dirty="0"/>
              <a:t>Place of Birth</a:t>
            </a:r>
          </a:p>
          <a:p>
            <a:pPr lvl="1"/>
            <a:r>
              <a:rPr lang="en-US" dirty="0"/>
              <a:t>Mother’s Maiden Name</a:t>
            </a:r>
          </a:p>
          <a:p>
            <a:pPr lvl="1"/>
            <a:r>
              <a:rPr lang="en-US" dirty="0"/>
              <a:t>Address where to mail Your New </a:t>
            </a:r>
            <a:r>
              <a:rPr lang="en-US" dirty="0" err="1"/>
              <a:t>Ipad</a:t>
            </a:r>
            <a:r>
              <a:rPr lang="en-US" dirty="0"/>
              <a:t>.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B050"/>
                </a:solidFill>
                <a:hlinkClick r:id="rId2"/>
              </a:rPr>
              <a:t>LucieLove1@gmail.com</a:t>
            </a:r>
            <a:endParaRPr lang="en-US" dirty="0">
              <a:solidFill>
                <a:srgbClr val="00B050"/>
              </a:solidFill>
            </a:endParaRPr>
          </a:p>
          <a:p>
            <a:pPr marL="457200" lvl="1" indent="0" algn="ctr">
              <a:buNone/>
            </a:pPr>
            <a:r>
              <a:rPr lang="en-US" sz="1200" dirty="0">
                <a:solidFill>
                  <a:srgbClr val="FF0000"/>
                </a:solidFill>
              </a:rPr>
              <a:t>REMEMBER ONCE  IT IS GONE YOU CAN NOT GET IT BACK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0800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62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What is </a:t>
            </a:r>
            <a:r>
              <a:rPr lang="en-US" sz="4000"/>
              <a:t>Forrest Gump’s </a:t>
            </a:r>
            <a:r>
              <a:rPr lang="en-US" sz="4000" dirty="0"/>
              <a:t>password?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733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18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What is Forrest </a:t>
            </a:r>
            <a:r>
              <a:rPr lang="en-US" sz="4000" dirty="0" err="1"/>
              <a:t>Gumps</a:t>
            </a:r>
            <a:r>
              <a:rPr lang="en-US" sz="4000" dirty="0"/>
              <a:t> password?</a:t>
            </a:r>
          </a:p>
          <a:p>
            <a:pPr marL="0" indent="0" algn="ctr">
              <a:buNone/>
            </a:pPr>
            <a:r>
              <a:rPr lang="en-US" sz="4000" dirty="0"/>
              <a:t>1Forrest1     </a:t>
            </a:r>
            <a:r>
              <a:rPr lang="en-US" sz="2800" dirty="0"/>
              <a:t>for 50 Points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or</a:t>
            </a:r>
          </a:p>
          <a:p>
            <a:pPr marL="0" indent="0" algn="ctr">
              <a:buNone/>
            </a:pPr>
            <a:r>
              <a:rPr lang="en-US" sz="4000" dirty="0"/>
              <a:t>14S1     </a:t>
            </a:r>
            <a:r>
              <a:rPr lang="en-US" sz="2800" dirty="0"/>
              <a:t>for 100 Points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73" y="3505200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6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And now the movie folks …….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02" y="2286000"/>
            <a:ext cx="681125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80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Domain Names</a:t>
            </a:r>
            <a:br>
              <a:rPr lang="en-US" dirty="0"/>
            </a:br>
            <a:r>
              <a:rPr lang="en-US" dirty="0"/>
              <a:t>a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CAMUG.com (same as camug.com)</a:t>
            </a:r>
          </a:p>
          <a:p>
            <a:pPr marL="0" indent="0">
              <a:buNone/>
            </a:pPr>
            <a:r>
              <a:rPr lang="en-US" dirty="0"/>
              <a:t>myCAMUG.com is a different domain (not us)</a:t>
            </a:r>
          </a:p>
          <a:p>
            <a:pPr marL="0" indent="0">
              <a:buNone/>
            </a:pPr>
            <a:r>
              <a:rPr lang="en-US" dirty="0"/>
              <a:t>CAMUGcom.com different domain (not us)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DNS Root Servers – Domain Name Servers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camug.com </a:t>
            </a:r>
            <a:r>
              <a:rPr lang="en-US" dirty="0"/>
              <a:t> 34.224.160.149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www.camug.com</a:t>
            </a:r>
            <a:r>
              <a:rPr lang="en-US" dirty="0"/>
              <a:t>  34.224.160.149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ftp.camug.com</a:t>
            </a:r>
            <a:r>
              <a:rPr lang="en-US" dirty="0"/>
              <a:t>	    34.224.160.150 (example)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www.camuq.com</a:t>
            </a:r>
            <a:r>
              <a:rPr lang="en-US" dirty="0"/>
              <a:t>   37.187.137.134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26" y="34636"/>
            <a:ext cx="2143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48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SPAM</a:t>
            </a:r>
            <a:br>
              <a:rPr lang="en-US" dirty="0"/>
            </a:br>
            <a:r>
              <a:rPr lang="en-US" dirty="0"/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Versatile Canned Meat Product? </a:t>
            </a:r>
          </a:p>
          <a:p>
            <a:pPr lvl="1"/>
            <a:r>
              <a:rPr lang="en-US" dirty="0"/>
              <a:t>Spiced Ham</a:t>
            </a:r>
          </a:p>
          <a:p>
            <a:r>
              <a:rPr lang="en-US" dirty="0"/>
              <a:t>Unsolicited Email</a:t>
            </a:r>
          </a:p>
          <a:p>
            <a:pPr lvl="1"/>
            <a:r>
              <a:rPr lang="en-US" dirty="0"/>
              <a:t>The name comes from a Monty Python sketch in which the name of the canned pork product SPAM is ubiquitous, unavoidable, and repetitive.</a:t>
            </a:r>
            <a:r>
              <a:rPr lang="en-US" dirty="0">
                <a:hlinkClick r:id="rId2"/>
              </a:rPr>
              <a:t>[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Usually harmless, just irritating, and impossible to stop.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5400"/>
            <a:ext cx="151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200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SPAM</a:t>
            </a:r>
            <a:br>
              <a:rPr lang="en-US" dirty="0"/>
            </a:br>
            <a:r>
              <a:rPr lang="en-US" dirty="0"/>
              <a:t>Why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Signed up with a vendor for something.</a:t>
            </a:r>
          </a:p>
          <a:p>
            <a:r>
              <a:rPr lang="en-US" dirty="0"/>
              <a:t>Remember that funny email that you got?</a:t>
            </a:r>
          </a:p>
          <a:p>
            <a:pPr lvl="1"/>
            <a:r>
              <a:rPr lang="en-US" dirty="0"/>
              <a:t>You forwarded it to a friend</a:t>
            </a:r>
          </a:p>
          <a:p>
            <a:pPr lvl="1"/>
            <a:r>
              <a:rPr lang="en-US" dirty="0"/>
              <a:t>Who forwarded it to a group of friends</a:t>
            </a:r>
          </a:p>
          <a:p>
            <a:pPr lvl="1"/>
            <a:r>
              <a:rPr lang="en-US" dirty="0"/>
              <a:t>Who each forwarded it to a group of friends</a:t>
            </a:r>
          </a:p>
          <a:p>
            <a:pPr lvl="1"/>
            <a:r>
              <a:rPr lang="en-US" dirty="0"/>
              <a:t>Et ad infinitum  (To infinity and beyond)</a:t>
            </a:r>
          </a:p>
          <a:p>
            <a:pPr lvl="1"/>
            <a:r>
              <a:rPr lang="en-US" dirty="0"/>
              <a:t>Who sent it to a SPAM FARMER</a:t>
            </a:r>
          </a:p>
          <a:p>
            <a:pPr marL="457200" lvl="1" indent="0">
              <a:buNone/>
            </a:pPr>
            <a:r>
              <a:rPr lang="en-US" dirty="0"/>
              <a:t>	Who harvested all of those free email addresses.</a:t>
            </a:r>
          </a:p>
          <a:p>
            <a:pPr marL="457200" lvl="1" indent="0">
              <a:buNone/>
            </a:pPr>
            <a:r>
              <a:rPr lang="en-US" dirty="0"/>
              <a:t>Be a Friend – Delete the email addresses and BCC!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14325"/>
            <a:ext cx="1371599" cy="129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46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SPAM</a:t>
            </a:r>
            <a:br>
              <a:rPr lang="en-US" dirty="0"/>
            </a:br>
            <a:r>
              <a:rPr lang="en-US" dirty="0"/>
              <a:t>How to Stop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UNSUBSCRIBE</a:t>
            </a:r>
          </a:p>
          <a:p>
            <a:pPr lvl="1"/>
            <a:r>
              <a:rPr lang="en-US" dirty="0"/>
              <a:t>If it works cool</a:t>
            </a:r>
          </a:p>
          <a:p>
            <a:pPr lvl="1"/>
            <a:r>
              <a:rPr lang="en-US" dirty="0"/>
              <a:t>If it doesn’t work you have just verified as Valid</a:t>
            </a:r>
          </a:p>
          <a:p>
            <a:r>
              <a:rPr lang="en-US" dirty="0"/>
              <a:t>Your email provider does some filtering</a:t>
            </a:r>
          </a:p>
          <a:p>
            <a:pPr lvl="1"/>
            <a:r>
              <a:rPr lang="en-US" dirty="0"/>
              <a:t>Folder called SPAM or maybe Junk</a:t>
            </a:r>
          </a:p>
          <a:p>
            <a:pPr lvl="2"/>
            <a:r>
              <a:rPr lang="en-US" dirty="0"/>
              <a:t>Check them, may contain good emails</a:t>
            </a:r>
          </a:p>
          <a:p>
            <a:pPr lvl="1"/>
            <a:r>
              <a:rPr lang="en-US" dirty="0"/>
              <a:t>Add a filter rule that deletes</a:t>
            </a:r>
          </a:p>
          <a:p>
            <a:pPr lvl="2"/>
            <a:r>
              <a:rPr lang="en-US" dirty="0"/>
              <a:t>Make sure your filter is unique to this item.</a:t>
            </a:r>
          </a:p>
          <a:p>
            <a:r>
              <a:rPr lang="en-US" dirty="0"/>
              <a:t>Have a separate Vendor email address.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14400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7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1042</Words>
  <Application>Microsoft Office PowerPoint</Application>
  <PresentationFormat>On-screen Show (4:3)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Spam, Phishing,  and Social Engineering</vt:lpstr>
      <vt:lpstr>PowerPoint Presentation</vt:lpstr>
      <vt:lpstr>PowerPoint Presentation</vt:lpstr>
      <vt:lpstr>PowerPoint Presentation</vt:lpstr>
      <vt:lpstr>PowerPoint Presentation</vt:lpstr>
      <vt:lpstr>Domain Names a Review</vt:lpstr>
      <vt:lpstr>SPAM What Is It?</vt:lpstr>
      <vt:lpstr>SPAM Why Me?</vt:lpstr>
      <vt:lpstr>SPAM How to Stop It</vt:lpstr>
      <vt:lpstr>Phishing SPAM with ATTITUDE</vt:lpstr>
      <vt:lpstr>Phishing STOP</vt:lpstr>
      <vt:lpstr>Phishing Hyperlinks</vt:lpstr>
      <vt:lpstr>Phishing Hackers</vt:lpstr>
      <vt:lpstr>Social Engineering Passwords</vt:lpstr>
      <vt:lpstr>Social Engineering Personal Info</vt:lpstr>
      <vt:lpstr>Social Engineering Websites</vt:lpstr>
      <vt:lpstr>Social Engineering Phone Calls</vt:lpstr>
      <vt:lpstr>Social Engineering Your Family</vt:lpstr>
      <vt:lpstr>Social Engineering What can You do?</vt:lpstr>
      <vt:lpstr>Social Engineering Giveaway Drawing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Spam, Phishing,  and Social Engineering</dc:title>
  <dc:creator>Pushe1</dc:creator>
  <cp:lastModifiedBy>Jan Bredon</cp:lastModifiedBy>
  <cp:revision>42</cp:revision>
  <dcterms:created xsi:type="dcterms:W3CDTF">2021-05-03T20:55:16Z</dcterms:created>
  <dcterms:modified xsi:type="dcterms:W3CDTF">2021-05-17T18:19:25Z</dcterms:modified>
</cp:coreProperties>
</file>